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Waterlily" charset="1" panose="00000500000000000000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HK Modular" charset="1" panose="00000800000000000000"/>
      <p:regular r:id="rId20"/>
    </p:embeddedFont>
    <p:embeddedFont>
      <p:font typeface="Finger Paint" charset="1" panose="020B0506040000020004"/>
      <p:regular r:id="rId21"/>
    </p:embeddedFont>
    <p:embeddedFont>
      <p:font typeface="Libre Franklin Black" charset="1" panose="00000A00000000000000"/>
      <p:regular r:id="rId22"/>
    </p:embeddedFont>
    <p:embeddedFont>
      <p:font typeface="Libre Franklin Black Italics" charset="1" panose="00000A00000000000000"/>
      <p:regular r:id="rId23"/>
    </p:embeddedFont>
    <p:embeddedFont>
      <p:font typeface="Montserrat Extra-Bold" charset="1" panose="00000900000000000000"/>
      <p:regular r:id="rId24"/>
    </p:embeddedFont>
    <p:embeddedFont>
      <p:font typeface="Montserrat Extra-Bold Bold" charset="1" panose="00000A00000000000000"/>
      <p:regular r:id="rId25"/>
    </p:embeddedFont>
    <p:embeddedFont>
      <p:font typeface="Montserrat Extra-Bold Italics" charset="1" panose="00000900000000000000"/>
      <p:regular r:id="rId26"/>
    </p:embeddedFont>
    <p:embeddedFont>
      <p:font typeface="Montserrat Extra-Bold Bold Italics" charset="1" panose="00000A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Bold" charset="1" panose="00000800000000000000"/>
      <p:regular r:id="rId29"/>
    </p:embeddedFont>
    <p:embeddedFont>
      <p:font typeface="Montserrat Semi-Bold Italics" charset="1" panose="00000700000000000000"/>
      <p:regular r:id="rId30"/>
    </p:embeddedFont>
    <p:embeddedFont>
      <p:font typeface="Montserrat Semi-Bold Bold Italics" charset="1" panose="00000800000000000000"/>
      <p:regular r:id="rId31"/>
    </p:embeddedFont>
    <p:embeddedFont>
      <p:font typeface="Montserrat" charset="1" panose="00000500000000000000"/>
      <p:regular r:id="rId32"/>
    </p:embeddedFont>
    <p:embeddedFont>
      <p:font typeface="Montserrat Bold" charset="1" panose="00000600000000000000"/>
      <p:regular r:id="rId33"/>
    </p:embeddedFont>
    <p:embeddedFont>
      <p:font typeface="Montserrat Italics" charset="1" panose="00000500000000000000"/>
      <p:regular r:id="rId34"/>
    </p:embeddedFont>
    <p:embeddedFont>
      <p:font typeface="Montserrat Bold Italics" charset="1" panose="00000600000000000000"/>
      <p:regular r:id="rId35"/>
    </p:embeddedFont>
    <p:embeddedFont>
      <p:font typeface="Hit and Run" charset="1" panose="00000500000000000000"/>
      <p:regular r:id="rId36"/>
    </p:embeddedFont>
    <p:embeddedFont>
      <p:font typeface="CS Gordon Serif" charset="1" panose="00000000000000000000"/>
      <p:regular r:id="rId37"/>
    </p:embeddedFont>
    <p:embeddedFont>
      <p:font typeface="Organic" charset="1" panose="00000000000000000000"/>
      <p:regular r:id="rId38"/>
    </p:embeddedFont>
    <p:embeddedFont>
      <p:font typeface="Alyssum" charset="1" panose="00000500000000000000"/>
      <p:regular r:id="rId39"/>
    </p:embeddedFont>
    <p:embeddedFont>
      <p:font typeface="Open Sauce Light" charset="1" panose="00000400000000000000"/>
      <p:regular r:id="rId40"/>
    </p:embeddedFont>
    <p:embeddedFont>
      <p:font typeface="Open Sauce Light Bold" charset="1" panose="00000600000000000000"/>
      <p:regular r:id="rId41"/>
    </p:embeddedFont>
    <p:embeddedFont>
      <p:font typeface="Open Sauce Light Italics" charset="1" panose="00000400000000000000"/>
      <p:regular r:id="rId42"/>
    </p:embeddedFont>
    <p:embeddedFont>
      <p:font typeface="Open Sauce Light Bold Italics" charset="1" panose="00000600000000000000"/>
      <p:regular r:id="rId43"/>
    </p:embeddedFont>
    <p:embeddedFont>
      <p:font typeface="Neue Einstellung Bold" charset="1" panose="00000800000000000000"/>
      <p:regular r:id="rId44"/>
    </p:embeddedFont>
    <p:embeddedFont>
      <p:font typeface="Neue Einstellung Bold Bold" charset="1" panose="00000A00000000000000"/>
      <p:regular r:id="rId45"/>
    </p:embeddedFont>
    <p:embeddedFont>
      <p:font typeface="Canva Sans" charset="1" panose="020B0503030501040103"/>
      <p:regular r:id="rId46"/>
    </p:embeddedFont>
    <p:embeddedFont>
      <p:font typeface="Canva Sans Bold" charset="1" panose="020B0803030501040103"/>
      <p:regular r:id="rId47"/>
    </p:embeddedFont>
    <p:embeddedFont>
      <p:font typeface="Canva Sans Italics" charset="1" panose="020B0503030501040103"/>
      <p:regular r:id="rId48"/>
    </p:embeddedFont>
    <p:embeddedFont>
      <p:font typeface="Canva Sans Bold Italics" charset="1" panose="020B0803030501040103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59.gif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588" t="0" r="0" b="0"/>
          <a:stretch>
            <a:fillRect/>
          </a:stretch>
        </p:blipFill>
        <p:spPr>
          <a:xfrm flipH="false" flipV="false" rot="-4360029">
            <a:off x="1831654" y="1958979"/>
            <a:ext cx="5951452" cy="1380851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>
              <a:alpha val="34902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95648" y="-597067"/>
            <a:ext cx="7315200" cy="19950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4597694" y="1423954"/>
            <a:ext cx="3075164" cy="30136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34484" y="4569966"/>
            <a:ext cx="8495229" cy="52979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16469" y="9091554"/>
            <a:ext cx="1918015" cy="197179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255877"/>
            <a:ext cx="5830989" cy="69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6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48819" y="6174146"/>
            <a:ext cx="695181" cy="6951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/>
          <a:srcRect l="14789" t="34307" r="15582" b="35941"/>
          <a:stretch>
            <a:fillRect/>
          </a:stretch>
        </p:blipFill>
        <p:spPr>
          <a:xfrm flipH="false" flipV="false" rot="0">
            <a:off x="549794" y="778060"/>
            <a:ext cx="9284690" cy="396716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94029" y="5972797"/>
            <a:ext cx="6626704" cy="89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Waterlily"/>
              </a:rPr>
              <a:t>Come let's enjoy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28877"/>
            <a:ext cx="12461261" cy="862942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427071" y="7671711"/>
            <a:ext cx="7309135" cy="205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1"/>
              </a:lnSpc>
            </a:pPr>
            <a:r>
              <a:rPr lang="en-US" sz="7921" spc="1251">
                <a:solidFill>
                  <a:srgbClr val="FF5757"/>
                </a:solidFill>
                <a:latin typeface="HK Modular Bold Italics"/>
              </a:rPr>
              <a:t>1000+</a:t>
            </a:r>
          </a:p>
          <a:p>
            <a:pPr algn="ctr">
              <a:lnSpc>
                <a:spcPts val="7921"/>
              </a:lnSpc>
            </a:pPr>
            <a:r>
              <a:rPr lang="en-US" sz="7921" spc="1251">
                <a:solidFill>
                  <a:srgbClr val="FF5757"/>
                </a:solidFill>
                <a:latin typeface="HK Modular Bold Italics"/>
              </a:rPr>
              <a:t>COURSES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89415" y="3719939"/>
            <a:ext cx="6087697" cy="3457418"/>
            <a:chOff x="0" y="0"/>
            <a:chExt cx="1761887" cy="100063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761887" cy="1000638"/>
            </a:xfrm>
            <a:custGeom>
              <a:avLst/>
              <a:gdLst/>
              <a:ahLst/>
              <a:cxnLst/>
              <a:rect r="r" b="b" t="t" l="l"/>
              <a:pathLst>
                <a:path h="1000638" w="1761887">
                  <a:moveTo>
                    <a:pt x="1637427" y="1000638"/>
                  </a:moveTo>
                  <a:lnTo>
                    <a:pt x="124460" y="1000638"/>
                  </a:lnTo>
                  <a:cubicBezTo>
                    <a:pt x="55880" y="1000638"/>
                    <a:pt x="0" y="944758"/>
                    <a:pt x="0" y="876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7427" y="0"/>
                  </a:lnTo>
                  <a:cubicBezTo>
                    <a:pt x="1706007" y="0"/>
                    <a:pt x="1761887" y="55880"/>
                    <a:pt x="1761887" y="124460"/>
                  </a:cubicBezTo>
                  <a:lnTo>
                    <a:pt x="1761887" y="876178"/>
                  </a:lnTo>
                  <a:cubicBezTo>
                    <a:pt x="1761887" y="944758"/>
                    <a:pt x="1706007" y="1000638"/>
                    <a:pt x="1637427" y="1000638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375760" y="3889365"/>
            <a:ext cx="5377906" cy="30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ontserrat"/>
              </a:rPr>
              <a:t>Empowering students from Kindergarten to std 12, along with, JEE, NDA &amp;NEET examination coaching courses are here to help your child succeed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685372"/>
            <a:ext cx="16230600" cy="0"/>
          </a:xfrm>
          <a:prstGeom prst="line">
            <a:avLst/>
          </a:prstGeom>
          <a:ln cap="rnd" w="19050">
            <a:solidFill>
              <a:srgbClr val="243B3B">
                <a:alpha val="48627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81145" y="5207533"/>
            <a:ext cx="895805" cy="10664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12661" y="5207533"/>
            <a:ext cx="895805" cy="106643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50224" y="5207533"/>
            <a:ext cx="895805" cy="10664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79534" y="5207533"/>
            <a:ext cx="895805" cy="10664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43048" y="7309456"/>
            <a:ext cx="4032504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45347"/>
          <a:stretch>
            <a:fillRect/>
          </a:stretch>
        </p:blipFill>
        <p:spPr>
          <a:xfrm flipH="false" flipV="false" rot="7809547">
            <a:off x="-2916969" y="-288633"/>
            <a:ext cx="7891339" cy="431281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6386" y="1028700"/>
            <a:ext cx="11248777" cy="83381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5993824" cy="8229600"/>
            <a:chOff x="0" y="0"/>
            <a:chExt cx="5938334" cy="30555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938334" cy="3055562"/>
            </a:xfrm>
            <a:custGeom>
              <a:avLst/>
              <a:gdLst/>
              <a:ahLst/>
              <a:cxnLst/>
              <a:rect r="r" b="b" t="t" l="l"/>
              <a:pathLst>
                <a:path h="3055562" w="5938334">
                  <a:moveTo>
                    <a:pt x="5813874" y="3055562"/>
                  </a:moveTo>
                  <a:lnTo>
                    <a:pt x="124460" y="3055562"/>
                  </a:lnTo>
                  <a:cubicBezTo>
                    <a:pt x="55880" y="3055562"/>
                    <a:pt x="0" y="2999682"/>
                    <a:pt x="0" y="29311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13875" y="0"/>
                  </a:lnTo>
                  <a:cubicBezTo>
                    <a:pt x="5882455" y="0"/>
                    <a:pt x="5938334" y="55880"/>
                    <a:pt x="5938334" y="124460"/>
                  </a:cubicBezTo>
                  <a:lnTo>
                    <a:pt x="5938334" y="2931102"/>
                  </a:lnTo>
                  <a:cubicBezTo>
                    <a:pt x="5938334" y="2999682"/>
                    <a:pt x="5882455" y="3055562"/>
                    <a:pt x="5813875" y="3055562"/>
                  </a:cubicBezTo>
                  <a:close/>
                </a:path>
              </a:pathLst>
            </a:custGeom>
            <a:solidFill>
              <a:srgbClr val="D896F3">
                <a:alpha val="3490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02566" y="1623195"/>
            <a:ext cx="12282867" cy="2610233"/>
            <a:chOff x="0" y="0"/>
            <a:chExt cx="16377156" cy="34803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6377156" cy="2413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9"/>
                </a:lnSpc>
              </a:pPr>
              <a:r>
                <a:rPr lang="en-US" sz="6399" u="sng">
                  <a:solidFill>
                    <a:srgbClr val="243B3B"/>
                  </a:solidFill>
                  <a:latin typeface="Montserrat Extra-Bold"/>
                </a:rPr>
                <a:t>AI-ML Based E-Learning Platform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05656" y="2663186"/>
              <a:ext cx="14149999" cy="81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</a:pPr>
              <a:r>
                <a:rPr lang="en-US" sz="4199">
                  <a:solidFill>
                    <a:srgbClr val="243B3B"/>
                  </a:solidFill>
                  <a:latin typeface="Glacial Indifference"/>
                </a:rPr>
                <a:t>Leaving No-one behind/ Education is for all...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450723">
            <a:off x="15338166" y="-123935"/>
            <a:ext cx="2819220" cy="33562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480374">
            <a:off x="246505" y="7926989"/>
            <a:ext cx="3707740" cy="208981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285682" y="4700129"/>
            <a:ext cx="13716636" cy="1831021"/>
            <a:chOff x="0" y="0"/>
            <a:chExt cx="18288848" cy="244136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88848" cy="2441361"/>
              <a:chOff x="0" y="0"/>
              <a:chExt cx="35483556" cy="4736666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35483555" cy="4736666"/>
              </a:xfrm>
              <a:custGeom>
                <a:avLst/>
                <a:gdLst/>
                <a:ahLst/>
                <a:cxnLst/>
                <a:rect r="r" b="b" t="t" l="l"/>
                <a:pathLst>
                  <a:path h="4736666" w="35483555">
                    <a:moveTo>
                      <a:pt x="35359094" y="4736666"/>
                    </a:moveTo>
                    <a:lnTo>
                      <a:pt x="124460" y="4736666"/>
                    </a:lnTo>
                    <a:cubicBezTo>
                      <a:pt x="55880" y="4736666"/>
                      <a:pt x="0" y="4680786"/>
                      <a:pt x="0" y="461220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359094" y="0"/>
                    </a:lnTo>
                    <a:cubicBezTo>
                      <a:pt x="35427676" y="0"/>
                      <a:pt x="35483555" y="55880"/>
                      <a:pt x="35483555" y="124460"/>
                    </a:cubicBezTo>
                    <a:lnTo>
                      <a:pt x="35483555" y="4612206"/>
                    </a:lnTo>
                    <a:cubicBezTo>
                      <a:pt x="35483555" y="4680786"/>
                      <a:pt x="35427676" y="4736666"/>
                      <a:pt x="35359094" y="47366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29869"/>
              <a:ext cx="18288848" cy="1933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43B3B"/>
                  </a:solidFill>
                  <a:latin typeface="Montserrat Semi-Bold"/>
                </a:rPr>
                <a:t>Education is a basic Human right, which is and should be necessary for everyone. Taking this fundamental right a step further in the digital world, we present Shiksha Mitra!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63252" y="6681871"/>
            <a:ext cx="2564148" cy="360512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116394" y="6940699"/>
            <a:ext cx="545786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I want to get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9897" y="7487248"/>
            <a:ext cx="2110859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Finger Paint"/>
              </a:rPr>
              <a:t>EDUCATED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75570" y="6681871"/>
            <a:ext cx="3444305" cy="36447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998592">
            <a:off x="11783645" y="3277903"/>
            <a:ext cx="6705049" cy="955382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9167508" y="1887333"/>
            <a:ext cx="8170879" cy="6206979"/>
            <a:chOff x="0" y="0"/>
            <a:chExt cx="3033759" cy="230458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033760" cy="2304584"/>
            </a:xfrm>
            <a:custGeom>
              <a:avLst/>
              <a:gdLst/>
              <a:ahLst/>
              <a:cxnLst/>
              <a:rect r="r" b="b" t="t" l="l"/>
              <a:pathLst>
                <a:path h="2304584" w="3033760">
                  <a:moveTo>
                    <a:pt x="2909299" y="2304584"/>
                  </a:moveTo>
                  <a:lnTo>
                    <a:pt x="124460" y="2304584"/>
                  </a:lnTo>
                  <a:cubicBezTo>
                    <a:pt x="55880" y="2304584"/>
                    <a:pt x="0" y="2248704"/>
                    <a:pt x="0" y="21801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09300" y="0"/>
                  </a:lnTo>
                  <a:cubicBezTo>
                    <a:pt x="2977879" y="0"/>
                    <a:pt x="3033760" y="55880"/>
                    <a:pt x="3033760" y="124460"/>
                  </a:cubicBezTo>
                  <a:lnTo>
                    <a:pt x="3033760" y="2180124"/>
                  </a:lnTo>
                  <a:cubicBezTo>
                    <a:pt x="3033760" y="2248704"/>
                    <a:pt x="2977879" y="2304584"/>
                    <a:pt x="2909300" y="2304584"/>
                  </a:cubicBezTo>
                  <a:close/>
                </a:path>
              </a:pathLst>
            </a:custGeom>
            <a:solidFill>
              <a:srgbClr val="E8B0E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7307" y="2766337"/>
            <a:ext cx="6467271" cy="2570793"/>
            <a:chOff x="0" y="0"/>
            <a:chExt cx="8623028" cy="34277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8623028" cy="2413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40"/>
                </a:lnSpc>
              </a:pPr>
              <a:r>
                <a:rPr lang="en-US" sz="6400" u="sng">
                  <a:solidFill>
                    <a:srgbClr val="243B3B"/>
                  </a:solidFill>
                  <a:latin typeface="Montserrat Extra-Bold"/>
                </a:rPr>
                <a:t>Interesting features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744584"/>
              <a:ext cx="8623028" cy="683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0329" y="2344255"/>
            <a:ext cx="7725237" cy="6576741"/>
            <a:chOff x="0" y="0"/>
            <a:chExt cx="10300315" cy="876898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10300315" cy="3564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76"/>
                </a:lnSpc>
              </a:pPr>
              <a:r>
                <a:rPr lang="en-US" sz="3650" spc="40">
                  <a:solidFill>
                    <a:srgbClr val="243B3B"/>
                  </a:solidFill>
                  <a:latin typeface="Montserrat Light"/>
                </a:rPr>
                <a:t>Moving into the advance digital world,, we are still not able to use the e-learning platforms up to the fullest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838758"/>
              <a:ext cx="10300315" cy="1736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76"/>
                </a:lnSpc>
              </a:pPr>
              <a:r>
                <a:rPr lang="en-US" sz="3650" spc="40">
                  <a:solidFill>
                    <a:srgbClr val="243B3B"/>
                  </a:solidFill>
                  <a:latin typeface="Montserrat Light"/>
                </a:rPr>
                <a:t>Here are some interesting features of our Shiksha Mitra.....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945644"/>
              <a:ext cx="10300315" cy="823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76"/>
                </a:lnSpc>
              </a:pPr>
            </a:p>
          </p:txBody>
        </p:sp>
        <p:sp>
          <p:nvSpPr>
            <p:cNvPr name="AutoShape 13" id="13"/>
            <p:cNvSpPr/>
            <p:nvPr/>
          </p:nvSpPr>
          <p:spPr>
            <a:xfrm rot="-5400000">
              <a:off x="5143334" y="-948774"/>
              <a:ext cx="13648" cy="10300315"/>
            </a:xfrm>
            <a:prstGeom prst="rect">
              <a:avLst/>
            </a:prstGeom>
            <a:solidFill>
              <a:srgbClr val="243B3B"/>
            </a:solidFill>
          </p:spPr>
        </p:sp>
        <p:sp>
          <p:nvSpPr>
            <p:cNvPr name="AutoShape 14" id="14"/>
            <p:cNvSpPr/>
            <p:nvPr/>
          </p:nvSpPr>
          <p:spPr>
            <a:xfrm rot="-5400000">
              <a:off x="5143339" y="2158118"/>
              <a:ext cx="13637" cy="10300315"/>
            </a:xfrm>
            <a:prstGeom prst="rect">
              <a:avLst/>
            </a:prstGeom>
            <a:solidFill>
              <a:srgbClr val="243B3B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77690" y="5874719"/>
            <a:ext cx="4555134" cy="443918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010132">
            <a:off x="-1129466" y="221650"/>
            <a:ext cx="5292816" cy="249243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07379" y="3631022"/>
            <a:ext cx="3219071" cy="17061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060507">
            <a:off x="-621536" y="1127116"/>
            <a:ext cx="4859909" cy="27392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998592">
            <a:off x="-2238144" y="3858481"/>
            <a:ext cx="6533689" cy="930966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948787" y="2496727"/>
            <a:ext cx="5168772" cy="4605463"/>
            <a:chOff x="0" y="0"/>
            <a:chExt cx="1495934" cy="133290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495934" cy="1332902"/>
            </a:xfrm>
            <a:custGeom>
              <a:avLst/>
              <a:gdLst/>
              <a:ahLst/>
              <a:cxnLst/>
              <a:rect r="r" b="b" t="t" l="l"/>
              <a:pathLst>
                <a:path h="1332902" w="1495934">
                  <a:moveTo>
                    <a:pt x="1371474" y="1332902"/>
                  </a:moveTo>
                  <a:lnTo>
                    <a:pt x="124460" y="1332902"/>
                  </a:lnTo>
                  <a:cubicBezTo>
                    <a:pt x="55880" y="1332902"/>
                    <a:pt x="0" y="1277022"/>
                    <a:pt x="0" y="1208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1474" y="0"/>
                  </a:lnTo>
                  <a:cubicBezTo>
                    <a:pt x="1440054" y="0"/>
                    <a:pt x="1495934" y="55880"/>
                    <a:pt x="1495934" y="124460"/>
                  </a:cubicBezTo>
                  <a:lnTo>
                    <a:pt x="1495934" y="1208442"/>
                  </a:lnTo>
                  <a:cubicBezTo>
                    <a:pt x="1495934" y="1277022"/>
                    <a:pt x="1440054" y="1332902"/>
                    <a:pt x="1371474" y="1332902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4340390" y="3078736"/>
            <a:ext cx="12692" cy="1769437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7" id="7"/>
          <p:cNvSpPr/>
          <p:nvPr/>
        </p:nvSpPr>
        <p:spPr>
          <a:xfrm rot="-5400000">
            <a:off x="11157074" y="3078736"/>
            <a:ext cx="12692" cy="1769437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8" id="8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3386043" y="4088548"/>
            <a:ext cx="4099285" cy="269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7"/>
              </a:lnSpc>
            </a:pPr>
            <a:r>
              <a:rPr lang="en-US" sz="2898" spc="115">
                <a:solidFill>
                  <a:srgbClr val="243B3B"/>
                </a:solidFill>
                <a:latin typeface="Open Sauce Light"/>
              </a:rPr>
              <a:t>What does your ward does online and how much time is the screen time, remains our top priority.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2017" y="2976687"/>
            <a:ext cx="3947338" cy="99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3"/>
              </a:lnSpc>
            </a:pPr>
            <a:r>
              <a:rPr lang="en-US" sz="3117" spc="34">
                <a:solidFill>
                  <a:srgbClr val="243B3B"/>
                </a:solidFill>
                <a:latin typeface="Montserrat Extra-Bold"/>
              </a:rPr>
              <a:t>AI-ML BASED SUPERVISION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45618" y="5823241"/>
            <a:ext cx="3633083" cy="356042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3904" y="325395"/>
            <a:ext cx="10224096" cy="963621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1450516">
            <a:off x="11978471" y="3121301"/>
            <a:ext cx="2541555" cy="789051"/>
            <a:chOff x="0" y="0"/>
            <a:chExt cx="669381" cy="207816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69381" cy="207816"/>
            </a:xfrm>
            <a:custGeom>
              <a:avLst/>
              <a:gdLst/>
              <a:ahLst/>
              <a:cxnLst/>
              <a:rect r="r" b="b" t="t" l="l"/>
              <a:pathLst>
                <a:path h="207816" w="669381">
                  <a:moveTo>
                    <a:pt x="0" y="0"/>
                  </a:moveTo>
                  <a:lnTo>
                    <a:pt x="669381" y="0"/>
                  </a:lnTo>
                  <a:lnTo>
                    <a:pt x="669381" y="207816"/>
                  </a:lnTo>
                  <a:lnTo>
                    <a:pt x="0" y="207816"/>
                  </a:ln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118768">
            <a:off x="12025179" y="2291991"/>
            <a:ext cx="1808221" cy="902551"/>
            <a:chOff x="0" y="0"/>
            <a:chExt cx="476239" cy="23770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76239" cy="237709"/>
            </a:xfrm>
            <a:custGeom>
              <a:avLst/>
              <a:gdLst/>
              <a:ahLst/>
              <a:cxnLst/>
              <a:rect r="r" b="b" t="t" l="l"/>
              <a:pathLst>
                <a:path h="237709" w="476239">
                  <a:moveTo>
                    <a:pt x="0" y="0"/>
                  </a:moveTo>
                  <a:lnTo>
                    <a:pt x="476239" y="0"/>
                  </a:lnTo>
                  <a:lnTo>
                    <a:pt x="476239" y="237709"/>
                  </a:lnTo>
                  <a:lnTo>
                    <a:pt x="0" y="237709"/>
                  </a:ln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617560">
            <a:off x="11792998" y="2348460"/>
            <a:ext cx="1378986" cy="781988"/>
            <a:chOff x="0" y="0"/>
            <a:chExt cx="363190" cy="205956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363190" cy="205956"/>
            </a:xfrm>
            <a:custGeom>
              <a:avLst/>
              <a:gdLst/>
              <a:ahLst/>
              <a:cxnLst/>
              <a:rect r="r" b="b" t="t" l="l"/>
              <a:pathLst>
                <a:path h="205956" w="363190">
                  <a:moveTo>
                    <a:pt x="0" y="0"/>
                  </a:moveTo>
                  <a:lnTo>
                    <a:pt x="363190" y="0"/>
                  </a:lnTo>
                  <a:lnTo>
                    <a:pt x="363190" y="205956"/>
                  </a:lnTo>
                  <a:lnTo>
                    <a:pt x="0" y="205956"/>
                  </a:ln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617560">
            <a:off x="12806917" y="3292337"/>
            <a:ext cx="1378986" cy="781988"/>
            <a:chOff x="0" y="0"/>
            <a:chExt cx="363190" cy="205956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363190" cy="205956"/>
            </a:xfrm>
            <a:custGeom>
              <a:avLst/>
              <a:gdLst/>
              <a:ahLst/>
              <a:cxnLst/>
              <a:rect r="r" b="b" t="t" l="l"/>
              <a:pathLst>
                <a:path h="205956" w="363190">
                  <a:moveTo>
                    <a:pt x="0" y="0"/>
                  </a:moveTo>
                  <a:lnTo>
                    <a:pt x="363190" y="0"/>
                  </a:lnTo>
                  <a:lnTo>
                    <a:pt x="363190" y="205956"/>
                  </a:lnTo>
                  <a:lnTo>
                    <a:pt x="0" y="205956"/>
                  </a:ln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1675090">
            <a:off x="11258327" y="3127659"/>
            <a:ext cx="5296236" cy="7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4"/>
              </a:lnSpc>
            </a:pPr>
            <a:r>
              <a:rPr lang="en-US" sz="5614">
                <a:solidFill>
                  <a:srgbClr val="FFDF2B"/>
                </a:solidFill>
                <a:latin typeface="Libre Franklin Black Bold"/>
              </a:rPr>
              <a:t>AI-BASED</a:t>
            </a:r>
          </a:p>
        </p:txBody>
      </p:sp>
      <p:sp>
        <p:nvSpPr>
          <p:cNvPr name="TextBox 26" id="26"/>
          <p:cNvSpPr txBox="true"/>
          <p:nvPr/>
        </p:nvSpPr>
        <p:spPr>
          <a:xfrm rot="1675090">
            <a:off x="11227706" y="3915785"/>
            <a:ext cx="5296236" cy="61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4"/>
              </a:lnSpc>
            </a:pPr>
            <a:r>
              <a:rPr lang="en-US" sz="4614">
                <a:solidFill>
                  <a:srgbClr val="FFDF2B"/>
                </a:solidFill>
                <a:latin typeface="Libre Franklin Black"/>
              </a:rPr>
              <a:t>SUPERVISION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30058" y="4561241"/>
            <a:ext cx="3633083" cy="356042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602261" y="5800882"/>
            <a:ext cx="6228007" cy="3457418"/>
            <a:chOff x="0" y="0"/>
            <a:chExt cx="1802495" cy="100063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02495" cy="1000638"/>
            </a:xfrm>
            <a:custGeom>
              <a:avLst/>
              <a:gdLst/>
              <a:ahLst/>
              <a:cxnLst/>
              <a:rect r="r" b="b" t="t" l="l"/>
              <a:pathLst>
                <a:path h="1000638" w="1802495">
                  <a:moveTo>
                    <a:pt x="1678035" y="1000638"/>
                  </a:moveTo>
                  <a:lnTo>
                    <a:pt x="124460" y="1000638"/>
                  </a:lnTo>
                  <a:cubicBezTo>
                    <a:pt x="55880" y="1000638"/>
                    <a:pt x="0" y="944758"/>
                    <a:pt x="0" y="876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8035" y="0"/>
                  </a:lnTo>
                  <a:cubicBezTo>
                    <a:pt x="1746615" y="0"/>
                    <a:pt x="1802495" y="55880"/>
                    <a:pt x="1802495" y="124460"/>
                  </a:cubicBezTo>
                  <a:lnTo>
                    <a:pt x="1802495" y="876178"/>
                  </a:lnTo>
                  <a:cubicBezTo>
                    <a:pt x="1802495" y="944758"/>
                    <a:pt x="1746615" y="1000638"/>
                    <a:pt x="1678035" y="1000638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023036" y="5988046"/>
            <a:ext cx="5807232" cy="299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A separate login portal will be there for the child's parent, which will be equpped with screen time, progress reports, child study pattern &amp; parent-faculty interaction option.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1698" y="8608842"/>
            <a:ext cx="7315200" cy="199505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39435" y="-338758"/>
            <a:ext cx="4136271" cy="425224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45347"/>
          <a:stretch>
            <a:fillRect/>
          </a:stretch>
        </p:blipFill>
        <p:spPr>
          <a:xfrm flipH="false" flipV="false" rot="-5503374">
            <a:off x="13227050" y="7147522"/>
            <a:ext cx="6728326" cy="36771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6035" y="2776851"/>
            <a:ext cx="7334984" cy="772103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453260" y="3248304"/>
            <a:ext cx="10137953" cy="17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1"/>
              </a:lnSpc>
              <a:spcBef>
                <a:spcPct val="0"/>
              </a:spcBef>
            </a:pPr>
            <a:r>
              <a:rPr lang="en-US" sz="13901">
                <a:solidFill>
                  <a:srgbClr val="FF66C4"/>
                </a:solidFill>
                <a:latin typeface="Hit and Run"/>
              </a:rPr>
              <a:t>CONTROL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3260" y="1438275"/>
            <a:ext cx="10806040" cy="178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2"/>
              </a:lnSpc>
              <a:spcBef>
                <a:spcPct val="0"/>
              </a:spcBef>
            </a:pPr>
            <a:r>
              <a:rPr lang="en-US" sz="14468">
                <a:solidFill>
                  <a:srgbClr val="FF66C4"/>
                </a:solidFill>
                <a:latin typeface="Hit and Run"/>
              </a:rPr>
              <a:t>PARENTAL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836123">
            <a:off x="13183102" y="412398"/>
            <a:ext cx="5814910" cy="27382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1539" y="7422607"/>
            <a:ext cx="400257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539652">
            <a:off x="-2119464" y="-2228425"/>
            <a:ext cx="6533689" cy="930966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920888" y="5573394"/>
            <a:ext cx="10367112" cy="192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15478">
                <a:solidFill>
                  <a:srgbClr val="0097B2"/>
                </a:solidFill>
                <a:latin typeface="Organic"/>
              </a:rPr>
              <a:t>GAMIFICATION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1985" y="2334257"/>
            <a:ext cx="6149555" cy="709068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920888" y="1422649"/>
            <a:ext cx="6228007" cy="3457418"/>
            <a:chOff x="0" y="0"/>
            <a:chExt cx="1802495" cy="100063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802495" cy="1000638"/>
            </a:xfrm>
            <a:custGeom>
              <a:avLst/>
              <a:gdLst/>
              <a:ahLst/>
              <a:cxnLst/>
              <a:rect r="r" b="b" t="t" l="l"/>
              <a:pathLst>
                <a:path h="1000638" w="1802495">
                  <a:moveTo>
                    <a:pt x="1678035" y="1000638"/>
                  </a:moveTo>
                  <a:lnTo>
                    <a:pt x="124460" y="1000638"/>
                  </a:lnTo>
                  <a:cubicBezTo>
                    <a:pt x="55880" y="1000638"/>
                    <a:pt x="0" y="944758"/>
                    <a:pt x="0" y="876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8035" y="0"/>
                  </a:lnTo>
                  <a:cubicBezTo>
                    <a:pt x="1746615" y="0"/>
                    <a:pt x="1802495" y="55880"/>
                    <a:pt x="1802495" y="124460"/>
                  </a:cubicBezTo>
                  <a:lnTo>
                    <a:pt x="1802495" y="876178"/>
                  </a:lnTo>
                  <a:cubicBezTo>
                    <a:pt x="1802495" y="944758"/>
                    <a:pt x="1746615" y="1000638"/>
                    <a:pt x="1678035" y="1000638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1276" y="1724395"/>
            <a:ext cx="5807232" cy="264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Gamification of subjective topics in between focus modes to revise the previously learnt subjects/topics is the real gamechanger.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923674">
            <a:off x="13621523" y="4076631"/>
            <a:ext cx="5974369" cy="85127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34872" y="-3264687"/>
            <a:ext cx="6172200" cy="61722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05222" y="3020278"/>
            <a:ext cx="4099041" cy="11179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4180" t="0" r="4180" b="946"/>
          <a:stretch>
            <a:fillRect/>
          </a:stretch>
        </p:blipFill>
        <p:spPr>
          <a:xfrm flipH="false" flipV="false" rot="0">
            <a:off x="4321963" y="5175633"/>
            <a:ext cx="4414813" cy="46586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7969" y="217656"/>
            <a:ext cx="7674207" cy="43934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3814" y="5628338"/>
            <a:ext cx="3196527" cy="42059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9144000" y="217656"/>
            <a:ext cx="6986940" cy="3920541"/>
            <a:chOff x="0" y="0"/>
            <a:chExt cx="9315920" cy="52273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09575"/>
              <a:ext cx="9315920" cy="2473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96"/>
                </a:lnSpc>
                <a:spcBef>
                  <a:spcPct val="0"/>
                </a:spcBef>
              </a:pPr>
              <a:r>
                <a:rPr lang="en-US" sz="14218">
                  <a:solidFill>
                    <a:srgbClr val="E2A165"/>
                  </a:solidFill>
                  <a:latin typeface="Alyssum"/>
                </a:rPr>
                <a:t>FOCUS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53951"/>
              <a:ext cx="9315920" cy="2473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96"/>
                </a:lnSpc>
                <a:spcBef>
                  <a:spcPct val="0"/>
                </a:spcBef>
              </a:pPr>
              <a:r>
                <a:rPr lang="en-US" sz="14218">
                  <a:solidFill>
                    <a:srgbClr val="000000"/>
                  </a:solidFill>
                  <a:latin typeface="Alyssum"/>
                </a:rPr>
                <a:t>TIMER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23466" y="4611140"/>
            <a:ext cx="6607474" cy="4647160"/>
            <a:chOff x="0" y="0"/>
            <a:chExt cx="1912319" cy="134497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2320" cy="1344970"/>
            </a:xfrm>
            <a:custGeom>
              <a:avLst/>
              <a:gdLst/>
              <a:ahLst/>
              <a:cxnLst/>
              <a:rect r="r" b="b" t="t" l="l"/>
              <a:pathLst>
                <a:path h="1344970" w="1912320">
                  <a:moveTo>
                    <a:pt x="1787859" y="1344970"/>
                  </a:moveTo>
                  <a:lnTo>
                    <a:pt x="124460" y="1344970"/>
                  </a:lnTo>
                  <a:cubicBezTo>
                    <a:pt x="55880" y="1344970"/>
                    <a:pt x="0" y="1289090"/>
                    <a:pt x="0" y="12205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7859" y="0"/>
                  </a:lnTo>
                  <a:cubicBezTo>
                    <a:pt x="1856440" y="0"/>
                    <a:pt x="1912320" y="55880"/>
                    <a:pt x="1912320" y="124460"/>
                  </a:cubicBezTo>
                  <a:lnTo>
                    <a:pt x="1912320" y="1220510"/>
                  </a:lnTo>
                  <a:cubicBezTo>
                    <a:pt x="1912320" y="1289090"/>
                    <a:pt x="1856440" y="1344970"/>
                    <a:pt x="1787859" y="1344970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33854" y="4897566"/>
            <a:ext cx="6397086" cy="408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ontserrat"/>
              </a:rPr>
              <a:t>The course videos will be played only for a period of 30 mins which will be followed by recess/revise time and then focus mode of 5 mins. This distribution of time is based on research that proves a student can concentrate on a topic for 30 mins on an avg.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45347"/>
          <a:stretch>
            <a:fillRect/>
          </a:stretch>
        </p:blipFill>
        <p:spPr>
          <a:xfrm flipH="false" flipV="false" rot="0">
            <a:off x="3583439" y="7189920"/>
            <a:ext cx="6728326" cy="36771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24284">
            <a:off x="7520741" y="7214354"/>
            <a:ext cx="3246517" cy="3181587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103202" y="1315688"/>
            <a:ext cx="8805791" cy="87617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03596" y="2958412"/>
            <a:ext cx="1273016" cy="205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02589" y="752006"/>
            <a:ext cx="6822782" cy="121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0"/>
              </a:lnSpc>
            </a:pPr>
            <a:r>
              <a:rPr lang="en-US" sz="9856">
                <a:solidFill>
                  <a:srgbClr val="737373"/>
                </a:solidFill>
                <a:latin typeface="CS Gordon Serif"/>
              </a:rPr>
              <a:t>SPEECH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24363" y="2300994"/>
            <a:ext cx="5979233" cy="121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0"/>
              </a:lnSpc>
            </a:pPr>
            <a:r>
              <a:rPr lang="en-US" sz="9856">
                <a:solidFill>
                  <a:srgbClr val="737373"/>
                </a:solidFill>
                <a:latin typeface="CS Gordon Serif"/>
              </a:rPr>
              <a:t>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2589" y="3801278"/>
            <a:ext cx="6822782" cy="121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0"/>
              </a:lnSpc>
            </a:pPr>
            <a:r>
              <a:rPr lang="en-US" sz="9856">
                <a:solidFill>
                  <a:srgbClr val="737373"/>
                </a:solidFill>
                <a:latin typeface="CS Gordon Serif"/>
              </a:rPr>
              <a:t>HOVER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48605" y="5571100"/>
            <a:ext cx="6228007" cy="3457418"/>
            <a:chOff x="0" y="0"/>
            <a:chExt cx="1802495" cy="100063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802495" cy="1000638"/>
            </a:xfrm>
            <a:custGeom>
              <a:avLst/>
              <a:gdLst/>
              <a:ahLst/>
              <a:cxnLst/>
              <a:rect r="r" b="b" t="t" l="l"/>
              <a:pathLst>
                <a:path h="1000638" w="1802495">
                  <a:moveTo>
                    <a:pt x="1678035" y="1000638"/>
                  </a:moveTo>
                  <a:lnTo>
                    <a:pt x="124460" y="1000638"/>
                  </a:lnTo>
                  <a:cubicBezTo>
                    <a:pt x="55880" y="1000638"/>
                    <a:pt x="0" y="944758"/>
                    <a:pt x="0" y="876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8035" y="0"/>
                  </a:lnTo>
                  <a:cubicBezTo>
                    <a:pt x="1746615" y="0"/>
                    <a:pt x="1802495" y="55880"/>
                    <a:pt x="1802495" y="124460"/>
                  </a:cubicBezTo>
                  <a:lnTo>
                    <a:pt x="1802495" y="876178"/>
                  </a:lnTo>
                  <a:cubicBezTo>
                    <a:pt x="1802495" y="944758"/>
                    <a:pt x="1746615" y="1000638"/>
                    <a:pt x="1678035" y="1000638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358993" y="5740526"/>
            <a:ext cx="5807232" cy="30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ontserrat"/>
              </a:rPr>
              <a:t>This feature is especially for the disabled people having problems in reading(blind). It helps bridging the gap between the education of a Blind person.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86740" y="156563"/>
            <a:ext cx="6902714" cy="66391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76757">
            <a:off x="-1867830" y="5936774"/>
            <a:ext cx="5517871" cy="78622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03354" y="-2696059"/>
            <a:ext cx="6172200" cy="61722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-381000" y="9867900"/>
            <a:ext cx="19050000" cy="419100"/>
          </a:xfrm>
          <a:prstGeom prst="rect">
            <a:avLst/>
          </a:prstGeom>
          <a:solidFill>
            <a:srgbClr val="BD79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21484" y="-1667359"/>
            <a:ext cx="4002578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5001" y="1870804"/>
            <a:ext cx="9739081" cy="214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9066">
                <a:solidFill>
                  <a:srgbClr val="F8A9AD"/>
                </a:solidFill>
                <a:latin typeface="Neue Einstellung Bold"/>
              </a:rPr>
              <a:t>EXPERT </a:t>
            </a:r>
          </a:p>
          <a:p>
            <a:pPr algn="ctr">
              <a:lnSpc>
                <a:spcPts val="8159"/>
              </a:lnSpc>
              <a:spcBef>
                <a:spcPct val="0"/>
              </a:spcBef>
            </a:pPr>
            <a:r>
              <a:rPr lang="en-US" sz="9066">
                <a:solidFill>
                  <a:srgbClr val="F8A9AD"/>
                </a:solidFill>
                <a:latin typeface="Neue Einstellung Bold"/>
              </a:rPr>
              <a:t>INSTRUCTORS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1105" y="4032885"/>
            <a:ext cx="7096868" cy="625411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317388" y="6133466"/>
            <a:ext cx="5138705" cy="3457418"/>
            <a:chOff x="0" y="0"/>
            <a:chExt cx="1487232" cy="100063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487232" cy="1000638"/>
            </a:xfrm>
            <a:custGeom>
              <a:avLst/>
              <a:gdLst/>
              <a:ahLst/>
              <a:cxnLst/>
              <a:rect r="r" b="b" t="t" l="l"/>
              <a:pathLst>
                <a:path h="1000638" w="1487232">
                  <a:moveTo>
                    <a:pt x="1362772" y="1000638"/>
                  </a:moveTo>
                  <a:lnTo>
                    <a:pt x="124460" y="1000638"/>
                  </a:lnTo>
                  <a:cubicBezTo>
                    <a:pt x="55880" y="1000638"/>
                    <a:pt x="0" y="944758"/>
                    <a:pt x="0" y="876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62772" y="0"/>
                  </a:lnTo>
                  <a:cubicBezTo>
                    <a:pt x="1431352" y="0"/>
                    <a:pt x="1487232" y="55880"/>
                    <a:pt x="1487232" y="124460"/>
                  </a:cubicBezTo>
                  <a:lnTo>
                    <a:pt x="1487232" y="876178"/>
                  </a:lnTo>
                  <a:cubicBezTo>
                    <a:pt x="1487232" y="944758"/>
                    <a:pt x="1431352" y="1000638"/>
                    <a:pt x="1362772" y="1000638"/>
                  </a:cubicBezTo>
                  <a:close/>
                </a:path>
              </a:pathLst>
            </a:custGeom>
            <a:solidFill>
              <a:srgbClr val="FFC3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703733" y="6302892"/>
            <a:ext cx="4752360" cy="30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Montserrat"/>
              </a:rPr>
              <a:t>Our courses will be provided by well reputed and full of experience faculties. Each student will be getting individual attention.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DAFdpOW7czI</dc:identifier>
  <dcterms:modified xsi:type="dcterms:W3CDTF">2011-08-01T06:04:30Z</dcterms:modified>
  <cp:revision>1</cp:revision>
  <dc:title>Aapka Siksha Mitra</dc:title>
</cp:coreProperties>
</file>